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72" r:id="rId3"/>
    <p:sldId id="259" r:id="rId4"/>
    <p:sldId id="270" r:id="rId5"/>
    <p:sldId id="260" r:id="rId6"/>
    <p:sldId id="267" r:id="rId7"/>
    <p:sldId id="263" r:id="rId8"/>
    <p:sldId id="264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0C234B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495C-350E-4CBC-B93E-6DD38222151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F267A-2FF7-440B-ABCD-A31AE482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6ED144-F99F-4B39-BD4D-13C4A51097C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64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6ED144-F99F-4B39-BD4D-13C4A51097C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7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6ED144-F99F-4B39-BD4D-13C4A51097C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48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6ED144-F99F-4B39-BD4D-13C4A51097C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8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Flight Critical Forward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6ED144-F99F-4B39-BD4D-13C4A51097C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74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6ED144-F99F-4B39-BD4D-13C4A51097C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6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6ED144-F99F-4B39-BD4D-13C4A51097C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8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8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4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CBDA-DA2B-4A0B-984C-DF7FCB9EC56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B508-1A55-4CBF-9119-C45B18B3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6.jpg"/><Relationship Id="rId4" Type="http://schemas.microsoft.com/office/2007/relationships/hdphoto" Target="../media/hdphoto2.wdp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microsoft.com/office/2007/relationships/hdphoto" Target="../media/hdphoto2.wdp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microsoft.com/office/2007/relationships/hdphoto" Target="../media/hdphoto2.wdp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microsoft.com/office/2007/relationships/hdphoto" Target="../media/hdphoto4.wdp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57" y="5515626"/>
            <a:ext cx="2682085" cy="13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11826"/>
            <a:ext cx="6858000" cy="196476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Michael </a:t>
            </a:r>
            <a:r>
              <a:rPr lang="en-US" dirty="0" err="1"/>
              <a:t>Kronenfeld</a:t>
            </a:r>
            <a:r>
              <a:rPr lang="en-US" dirty="0"/>
              <a:t> and </a:t>
            </a:r>
            <a:r>
              <a:rPr lang="en-US" dirty="0" err="1"/>
              <a:t>Samy</a:t>
            </a:r>
            <a:r>
              <a:rPr lang="en-US" dirty="0"/>
              <a:t> </a:t>
            </a:r>
            <a:r>
              <a:rPr lang="en-US" dirty="0" err="1"/>
              <a:t>Missoum</a:t>
            </a:r>
            <a:r>
              <a:rPr lang="en-US" dirty="0"/>
              <a:t>, Ph.D.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NASA Space Grant Consortium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Statewide Symposium – Tempe, Arizona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April 22</a:t>
            </a:r>
            <a:r>
              <a:rPr lang="en-US" baseline="30000" dirty="0"/>
              <a:t>nd</a:t>
            </a:r>
            <a:r>
              <a:rPr lang="en-US" dirty="0"/>
              <a:t>, 2017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533937"/>
            <a:ext cx="9144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Vibration Mitigation in Design of Satellite Payload Support</a:t>
            </a:r>
            <a:endParaRPr lang="en-US" alt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271601"/>
            <a:ext cx="70104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1514924"/>
            <a:ext cx="70104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48" y="373441"/>
            <a:ext cx="5360504" cy="719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4425" r="78069" b="6930"/>
          <a:stretch/>
        </p:blipFill>
        <p:spPr>
          <a:xfrm>
            <a:off x="6817895" y="5617553"/>
            <a:ext cx="2086237" cy="103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2" y="5069134"/>
            <a:ext cx="1905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092004" y="6400800"/>
            <a:ext cx="547687" cy="457200"/>
          </a:xfrm>
          <a:prstGeom prst="triangle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5137247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949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0"/>
            <a:ext cx="1055046" cy="1665862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-14516" y="1665861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-7259" y="2598056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-7259" y="3530250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-7259" y="4462445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-7259" y="5394639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0" y="191651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Motivation</a:t>
            </a: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-7259" y="2848709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-14517" y="378090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-14518" y="4713098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-14519" y="5645292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13147" y="200095"/>
            <a:ext cx="510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1747" y="381000"/>
            <a:ext cx="46482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893214" y="1473667"/>
            <a:ext cx="6945267" cy="460251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cs typeface="Times New Roman" panose="02020603050405020304" pitchFamily="18" charset="0"/>
              </a:rPr>
              <a:t>Vibration testing developed </a:t>
            </a:r>
            <a:br>
              <a:rPr lang="en-US" altLang="en-US" sz="2600" dirty="0">
                <a:cs typeface="Times New Roman" panose="02020603050405020304" pitchFamily="18" charset="0"/>
              </a:rPr>
            </a:br>
            <a:r>
              <a:rPr lang="en-US" altLang="en-US" sz="2600" dirty="0">
                <a:cs typeface="Times New Roman" panose="02020603050405020304" pitchFamily="18" charset="0"/>
              </a:rPr>
              <a:t>during World War II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Mechanical and electrical 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dirty="0">
                <a:cs typeface="Times New Roman" panose="02020603050405020304" pitchFamily="18" charset="0"/>
              </a:rPr>
              <a:t>system qualification</a:t>
            </a:r>
          </a:p>
          <a:p>
            <a:r>
              <a:rPr lang="en-US" altLang="en-US" sz="2600" dirty="0">
                <a:cs typeface="Times New Roman" panose="02020603050405020304" pitchFamily="18" charset="0"/>
              </a:rPr>
              <a:t>Pogo Oscillation </a:t>
            </a:r>
            <a:br>
              <a:rPr lang="en-US" altLang="en-US" sz="2600" dirty="0">
                <a:cs typeface="Times New Roman" panose="02020603050405020304" pitchFamily="18" charset="0"/>
              </a:rPr>
            </a:br>
            <a:r>
              <a:rPr lang="en-US" altLang="en-US" sz="2600" dirty="0">
                <a:cs typeface="Times New Roman" panose="02020603050405020304" pitchFamily="18" charset="0"/>
              </a:rPr>
              <a:t>(longitudinal ‘sloshing’)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Vibration in rockets from 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dirty="0">
                <a:cs typeface="Times New Roman" panose="02020603050405020304" pitchFamily="18" charset="0"/>
              </a:rPr>
              <a:t>surge in engine pressure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Saturn V rocket, Apollo 6 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dirty="0">
                <a:cs typeface="Times New Roman" panose="02020603050405020304" pitchFamily="18" charset="0"/>
              </a:rPr>
              <a:t>and 13 missions affected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Soviet Union’s N1 rocket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dirty="0">
                <a:cs typeface="Times New Roman" panose="02020603050405020304" pitchFamily="18" charset="0"/>
              </a:rPr>
              <a:t>test flight failure</a:t>
            </a:r>
          </a:p>
          <a:p>
            <a:pPr lvl="1"/>
            <a:endParaRPr lang="en-US" altLang="en-US" sz="2200" dirty="0">
              <a:cs typeface="Times New Roman" panose="02020603050405020304" pitchFamily="18" charset="0"/>
            </a:endParaRPr>
          </a:p>
          <a:p>
            <a:pPr lvl="1"/>
            <a:endParaRPr lang="en-US" altLang="en-US" sz="2200" dirty="0">
              <a:cs typeface="Times New Roman" panose="02020603050405020304" pitchFamily="18" charset="0"/>
            </a:endParaRPr>
          </a:p>
          <a:p>
            <a:pPr lvl="1"/>
            <a:endParaRPr lang="en-US" altLang="en-US" sz="2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65918" y="5886999"/>
            <a:ext cx="757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http://www.russianspaceweb.com/images/rockets/n1/5l/sas_firing_1.jpg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711" r="34645" b="2222"/>
          <a:stretch/>
        </p:blipFill>
        <p:spPr>
          <a:xfrm>
            <a:off x="6168572" y="1549789"/>
            <a:ext cx="2445544" cy="41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2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092004" y="6400800"/>
            <a:ext cx="547687" cy="457200"/>
          </a:xfrm>
          <a:prstGeom prst="triangle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5137247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949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0"/>
            <a:ext cx="1055046" cy="1665862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-14516" y="1665861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-7259" y="2598056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-7259" y="3530250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-7259" y="4462445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-7259" y="5394639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0" y="191651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Motivation</a:t>
            </a: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-7259" y="2848709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-14517" y="378090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-14518" y="4713098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-14519" y="5645292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13147" y="200095"/>
            <a:ext cx="510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1747" y="381000"/>
            <a:ext cx="46482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3921" t="33292" r="52826"/>
          <a:stretch/>
        </p:blipFill>
        <p:spPr>
          <a:xfrm>
            <a:off x="5559002" y="3264643"/>
            <a:ext cx="2931552" cy="2659156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893214" y="1473668"/>
            <a:ext cx="6945267" cy="42705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cs typeface="Times New Roman" panose="02020603050405020304" pitchFamily="18" charset="0"/>
              </a:rPr>
              <a:t>Excess vibration can damage satellite payloads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Sensitive electronic components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Transportation and launch sequences</a:t>
            </a:r>
          </a:p>
          <a:p>
            <a:r>
              <a:rPr lang="en-US" altLang="en-US" sz="2600" dirty="0">
                <a:cs typeface="Times New Roman" panose="02020603050405020304" pitchFamily="18" charset="0"/>
              </a:rPr>
              <a:t>Random Vibration: Excitation within bandwidth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Qualification test and best simulation 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dirty="0">
                <a:cs typeface="Times New Roman" panose="02020603050405020304" pitchFamily="18" charset="0"/>
              </a:rPr>
              <a:t>of realistic environments</a:t>
            </a:r>
          </a:p>
          <a:p>
            <a:pPr marL="0" indent="0"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65918" y="5886999"/>
            <a:ext cx="757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2011 Active and Morphing Aerospace Structures [</a:t>
            </a:r>
            <a:r>
              <a:rPr lang="en-US" dirty="0" err="1"/>
              <a:t>Baier</a:t>
            </a:r>
            <a:r>
              <a:rPr lang="en-US" dirty="0"/>
              <a:t>, H]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/>
          <a:srcRect l="48372" t="72337" r="2318"/>
          <a:stretch/>
        </p:blipFill>
        <p:spPr>
          <a:xfrm>
            <a:off x="1926292" y="4176446"/>
            <a:ext cx="3599633" cy="11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092004" y="6400800"/>
            <a:ext cx="547687" cy="457200"/>
          </a:xfrm>
          <a:prstGeom prst="triangle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5137247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949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0"/>
            <a:ext cx="1055046" cy="166586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13147" y="200095"/>
            <a:ext cx="510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1747" y="381000"/>
            <a:ext cx="46482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893214" y="1473671"/>
            <a:ext cx="6945267" cy="4270526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cs typeface="Times New Roman" panose="02020603050405020304" pitchFamily="18" charset="0"/>
              </a:rPr>
              <a:t>Optimized design for payload support structure</a:t>
            </a:r>
          </a:p>
          <a:p>
            <a:r>
              <a:rPr lang="en-US" altLang="en-US" sz="2600" dirty="0">
                <a:cs typeface="Times New Roman" panose="02020603050405020304" pitchFamily="18" charset="0"/>
              </a:rPr>
              <a:t>Goals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Mitigate effects of external vibration</a:t>
            </a:r>
          </a:p>
          <a:p>
            <a:pPr lvl="2"/>
            <a:r>
              <a:rPr lang="en-US" altLang="en-US" sz="2200" dirty="0">
                <a:cs typeface="Times New Roman" panose="02020603050405020304" pitchFamily="18" charset="0"/>
              </a:rPr>
              <a:t>Minimize response PSD to random vibration</a:t>
            </a:r>
          </a:p>
          <a:p>
            <a:pPr lvl="2"/>
            <a:r>
              <a:rPr lang="en-US" altLang="en-US" sz="2200" dirty="0">
                <a:cs typeface="Times New Roman" panose="02020603050405020304" pitchFamily="18" charset="0"/>
              </a:rPr>
              <a:t>PSD: Power Spectral Density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Optimization of specific geometric parameters</a:t>
            </a:r>
            <a:endParaRPr lang="en-US" altLang="en-US" sz="1800" dirty="0"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46320" t="39533" b="26785"/>
          <a:stretch/>
        </p:blipFill>
        <p:spPr>
          <a:xfrm>
            <a:off x="2569865" y="4094458"/>
            <a:ext cx="5591964" cy="2063711"/>
          </a:xfrm>
          <a:prstGeom prst="rect">
            <a:avLst/>
          </a:prstGeom>
        </p:spPr>
      </p:pic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-14516" y="1665861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-7259" y="2598056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-7259" y="3530250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-7259" y="4462445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-7259" y="5394639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0" y="191651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767171"/>
                </a:solidFill>
              </a:rPr>
              <a:t>Motivation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>
          <a:xfrm>
            <a:off x="-7259" y="2848709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Objectives</a:t>
            </a: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-14517" y="378090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38" name="TextBox 37">
            <a:hlinkClick r:id="rId9" action="ppaction://hlinksldjump"/>
          </p:cNvPr>
          <p:cNvSpPr txBox="1"/>
          <p:nvPr/>
        </p:nvSpPr>
        <p:spPr>
          <a:xfrm>
            <a:off x="-14518" y="4713098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-14519" y="5645292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957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092004" y="6400800"/>
            <a:ext cx="547687" cy="457200"/>
          </a:xfrm>
          <a:prstGeom prst="triangle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5137247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949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0"/>
            <a:ext cx="1055046" cy="166586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13147" y="200095"/>
            <a:ext cx="510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1747" y="381000"/>
            <a:ext cx="46482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Content Placeholder 2"/>
          <p:cNvSpPr>
            <a:spLocks noGrp="1"/>
          </p:cNvSpPr>
          <p:nvPr>
            <p:ph sz="half" idx="1"/>
          </p:nvPr>
        </p:nvSpPr>
        <p:spPr>
          <a:xfrm>
            <a:off x="1893214" y="1470391"/>
            <a:ext cx="6945267" cy="4270526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cs typeface="Times New Roman" panose="02020603050405020304" pitchFamily="18" charset="0"/>
              </a:rPr>
              <a:t>Parameterized finite element model (FEM)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Algorithm outputs optimized model geometry</a:t>
            </a:r>
          </a:p>
          <a:p>
            <a:pPr lvl="1"/>
            <a:endParaRPr lang="en-US" altLang="en-US" sz="2200" dirty="0">
              <a:cs typeface="Times New Roman" panose="02020603050405020304" pitchFamily="18" charset="0"/>
            </a:endParaRPr>
          </a:p>
          <a:p>
            <a:pPr lvl="1"/>
            <a:endParaRPr lang="en-US" altLang="en-US" sz="1800" dirty="0"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2" b="96583" l="2625" r="95801">
                        <a14:backgroundMark x1="38845" y1="80410" x2="38845" y2="80410"/>
                        <a14:backgroundMark x1="61417" y1="82005" x2="61417" y2="82005"/>
                        <a14:backgroundMark x1="18635" y1="83144" x2="18635" y2="83144"/>
                        <a14:backgroundMark x1="80315" y1="83827" x2="80315" y2="83827"/>
                        <a14:backgroundMark x1="80052" y1="73576" x2="80052" y2="7357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53" b="3403"/>
          <a:stretch/>
        </p:blipFill>
        <p:spPr>
          <a:xfrm>
            <a:off x="3606638" y="2431375"/>
            <a:ext cx="3509801" cy="3811317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4096920" y="2627672"/>
            <a:ext cx="0" cy="213685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5389675" y="2400975"/>
            <a:ext cx="98927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6891334" y="4768335"/>
            <a:ext cx="0" cy="127852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3891707" y="6289477"/>
            <a:ext cx="148646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 flipV="1">
            <a:off x="3207026" y="4870865"/>
            <a:ext cx="1369362" cy="432372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6483676" y="3596088"/>
            <a:ext cx="451937" cy="1471722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80313" y="3123612"/>
            <a:ext cx="226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Cross-Sectional Area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1728" y="4394783"/>
            <a:ext cx="2268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Offset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70714" y="5902252"/>
            <a:ext cx="2268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Radius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0815" y="2371617"/>
            <a:ext cx="2268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Payload Radius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71910" y="2941944"/>
            <a:ext cx="2268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Height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92447" y="4387712"/>
            <a:ext cx="2268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Number of Struts</a:t>
            </a:r>
          </a:p>
        </p:txBody>
      </p:sp>
      <p:sp>
        <p:nvSpPr>
          <p:cNvPr id="58" name="Rectangle 57">
            <a:hlinkClick r:id="rId7" action="ppaction://hlinksldjump"/>
          </p:cNvPr>
          <p:cNvSpPr/>
          <p:nvPr/>
        </p:nvSpPr>
        <p:spPr>
          <a:xfrm>
            <a:off x="-7259" y="2598056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8" action="ppaction://hlinksldjump"/>
          </p:cNvPr>
          <p:cNvSpPr/>
          <p:nvPr/>
        </p:nvSpPr>
        <p:spPr>
          <a:xfrm>
            <a:off x="-7259" y="3530250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hlinkClick r:id="rId9" action="ppaction://hlinksldjump"/>
          </p:cNvPr>
          <p:cNvSpPr/>
          <p:nvPr/>
        </p:nvSpPr>
        <p:spPr>
          <a:xfrm>
            <a:off x="-7259" y="4462445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10" action="ppaction://hlinksldjump"/>
          </p:cNvPr>
          <p:cNvSpPr/>
          <p:nvPr/>
        </p:nvSpPr>
        <p:spPr>
          <a:xfrm>
            <a:off x="-7259" y="5394639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hlinkClick r:id="rId7" action="ppaction://hlinksldjump"/>
          </p:cNvPr>
          <p:cNvSpPr txBox="1"/>
          <p:nvPr/>
        </p:nvSpPr>
        <p:spPr>
          <a:xfrm>
            <a:off x="-7259" y="2848709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64" name="TextBox 63">
            <a:hlinkClick r:id="rId8" action="ppaction://hlinksldjump"/>
          </p:cNvPr>
          <p:cNvSpPr txBox="1"/>
          <p:nvPr/>
        </p:nvSpPr>
        <p:spPr>
          <a:xfrm>
            <a:off x="-14517" y="378090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Methods</a:t>
            </a:r>
          </a:p>
        </p:txBody>
      </p:sp>
      <p:sp>
        <p:nvSpPr>
          <p:cNvPr id="65" name="TextBox 64">
            <a:hlinkClick r:id="rId9" action="ppaction://hlinksldjump"/>
          </p:cNvPr>
          <p:cNvSpPr txBox="1"/>
          <p:nvPr/>
        </p:nvSpPr>
        <p:spPr>
          <a:xfrm>
            <a:off x="-14518" y="4713098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66" name="TextBox 65">
            <a:hlinkClick r:id="rId10" action="ppaction://hlinksldjump"/>
          </p:cNvPr>
          <p:cNvSpPr txBox="1"/>
          <p:nvPr/>
        </p:nvSpPr>
        <p:spPr>
          <a:xfrm>
            <a:off x="-14519" y="5645292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41" name="Rectangle 40">
            <a:hlinkClick r:id="rId11" action="ppaction://hlinksldjump"/>
          </p:cNvPr>
          <p:cNvSpPr/>
          <p:nvPr/>
        </p:nvSpPr>
        <p:spPr>
          <a:xfrm>
            <a:off x="-14516" y="1665861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0" y="191651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767171"/>
                </a:solidFill>
              </a:rPr>
              <a:t>Motivation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0529" y="5915401"/>
            <a:ext cx="226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Legend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Design Variables</a:t>
            </a:r>
          </a:p>
        </p:txBody>
      </p:sp>
    </p:spTree>
    <p:extLst>
      <p:ext uri="{BB962C8B-B14F-4D97-AF65-F5344CB8AC3E}">
        <p14:creationId xmlns:p14="http://schemas.microsoft.com/office/powerpoint/2010/main" val="98099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092004" y="6400800"/>
            <a:ext cx="547687" cy="457200"/>
          </a:xfrm>
          <a:prstGeom prst="triangle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5137247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949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0"/>
            <a:ext cx="1055046" cy="166586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13147" y="200095"/>
            <a:ext cx="510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Excitation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1747" y="381000"/>
            <a:ext cx="46482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sz="half" idx="1"/>
          </p:nvPr>
        </p:nvSpPr>
        <p:spPr>
          <a:xfrm>
            <a:off x="1893214" y="1473671"/>
            <a:ext cx="6945267" cy="42705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cs typeface="Times New Roman" panose="02020603050405020304" pitchFamily="18" charset="0"/>
              </a:rPr>
              <a:t>NASA and US Military Standards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Random vibration testing for transport and launch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Time spectrum (probability) to frequency spectrum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Amplitudes are random with Gaussian distribution</a:t>
            </a:r>
          </a:p>
          <a:p>
            <a:pPr lvl="1"/>
            <a:endParaRPr lang="en-US" altLang="en-US" sz="2200" dirty="0"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-7259" y="2598056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-7259" y="3530250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-7259" y="4462445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-7259" y="5394639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-7259" y="2848709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-14517" y="378090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Methods</a:t>
            </a:r>
          </a:p>
        </p:txBody>
      </p:sp>
      <p:sp>
        <p:nvSpPr>
          <p:cNvPr id="34" name="TextBox 33">
            <a:hlinkClick r:id="rId7" action="ppaction://hlinksldjump"/>
          </p:cNvPr>
          <p:cNvSpPr txBox="1"/>
          <p:nvPr/>
        </p:nvSpPr>
        <p:spPr>
          <a:xfrm>
            <a:off x="-14518" y="4713098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35" name="TextBox 34">
            <a:hlinkClick r:id="rId8" action="ppaction://hlinksldjump"/>
          </p:cNvPr>
          <p:cNvSpPr txBox="1"/>
          <p:nvPr/>
        </p:nvSpPr>
        <p:spPr>
          <a:xfrm>
            <a:off x="-14519" y="5645292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-14516" y="1665861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0" y="191651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767171"/>
                </a:solidFill>
              </a:rPr>
              <a:t>Motivation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84" t="1039" r="393" b="1594"/>
          <a:stretch/>
        </p:blipFill>
        <p:spPr>
          <a:xfrm>
            <a:off x="2813147" y="3215623"/>
            <a:ext cx="5105400" cy="29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092004" y="6400800"/>
            <a:ext cx="547687" cy="457200"/>
          </a:xfrm>
          <a:prstGeom prst="triangle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5137247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949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0"/>
            <a:ext cx="1055046" cy="166586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13147" y="200095"/>
            <a:ext cx="510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PSD Optimization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1747" y="381000"/>
            <a:ext cx="46482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1893214" y="1476168"/>
            <a:ext cx="6945267" cy="18034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cs typeface="Times New Roman" panose="02020603050405020304" pitchFamily="18" charset="0"/>
              </a:rPr>
              <a:t>Optimization problem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Minimize response PSD with parameterized values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Support radius and offset distance from payload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Cross-sectional area and number of struts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-7259" y="2598056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-7259" y="3530250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7" action="ppaction://hlinksldjump"/>
          </p:cNvPr>
          <p:cNvSpPr/>
          <p:nvPr/>
        </p:nvSpPr>
        <p:spPr>
          <a:xfrm>
            <a:off x="-7259" y="4462445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8" action="ppaction://hlinksldjump"/>
          </p:cNvPr>
          <p:cNvSpPr/>
          <p:nvPr/>
        </p:nvSpPr>
        <p:spPr>
          <a:xfrm>
            <a:off x="-7259" y="5394639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hlinkClick r:id="rId5" action="ppaction://hlinksldjump"/>
          </p:cNvPr>
          <p:cNvSpPr txBox="1"/>
          <p:nvPr/>
        </p:nvSpPr>
        <p:spPr>
          <a:xfrm>
            <a:off x="-7259" y="2848709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42" name="TextBox 41">
            <a:hlinkClick r:id="rId6" action="ppaction://hlinksldjump"/>
          </p:cNvPr>
          <p:cNvSpPr txBox="1"/>
          <p:nvPr/>
        </p:nvSpPr>
        <p:spPr>
          <a:xfrm>
            <a:off x="-14517" y="378090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43" name="TextBox 42">
            <a:hlinkClick r:id="rId7" action="ppaction://hlinksldjump"/>
          </p:cNvPr>
          <p:cNvSpPr txBox="1"/>
          <p:nvPr/>
        </p:nvSpPr>
        <p:spPr>
          <a:xfrm>
            <a:off x="-14518" y="4713098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Results</a:t>
            </a:r>
          </a:p>
        </p:txBody>
      </p:sp>
      <p:sp>
        <p:nvSpPr>
          <p:cNvPr id="44" name="TextBox 43">
            <a:hlinkClick r:id="rId8" action="ppaction://hlinksldjump"/>
          </p:cNvPr>
          <p:cNvSpPr txBox="1"/>
          <p:nvPr/>
        </p:nvSpPr>
        <p:spPr>
          <a:xfrm>
            <a:off x="-14519" y="5645292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22" b="96583" l="2625" r="95801">
                        <a14:backgroundMark x1="38845" y1="80410" x2="38845" y2="80410"/>
                        <a14:backgroundMark x1="61417" y1="82005" x2="61417" y2="82005"/>
                        <a14:backgroundMark x1="18635" y1="83144" x2="18635" y2="83144"/>
                        <a14:backgroundMark x1="80315" y1="83827" x2="80315" y2="83827"/>
                        <a14:backgroundMark x1="80052" y1="73576" x2="80052" y2="7357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53" b="3403"/>
          <a:stretch/>
        </p:blipFill>
        <p:spPr>
          <a:xfrm>
            <a:off x="1893214" y="3529893"/>
            <a:ext cx="2216797" cy="24072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49129" y="3857103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>
            <a:off x="-14516" y="1665861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hlinkClick r:id="rId11" action="ppaction://hlinksldjump"/>
          </p:cNvPr>
          <p:cNvSpPr txBox="1"/>
          <p:nvPr/>
        </p:nvSpPr>
        <p:spPr>
          <a:xfrm>
            <a:off x="0" y="191651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767171"/>
                </a:solidFill>
              </a:rPr>
              <a:t>Motivation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33" t="1710" r="1341" b="2562"/>
          <a:stretch/>
        </p:blipFill>
        <p:spPr>
          <a:xfrm>
            <a:off x="4124079" y="3228154"/>
            <a:ext cx="4487008" cy="29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092004" y="6400800"/>
            <a:ext cx="547687" cy="457200"/>
          </a:xfrm>
          <a:prstGeom prst="triangle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5137247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9495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2" y="0"/>
            <a:ext cx="1055046" cy="166586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13147" y="200095"/>
            <a:ext cx="510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1747" y="381000"/>
            <a:ext cx="46482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3335" y="1112838"/>
            <a:ext cx="4645025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1893214" y="1467728"/>
            <a:ext cx="6945267" cy="48028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cs typeface="Times New Roman" panose="02020603050405020304" pitchFamily="18" charset="0"/>
              </a:rPr>
              <a:t>Design algorithm functional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Next step is the full 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dirty="0">
                <a:cs typeface="Times New Roman" panose="02020603050405020304" pitchFamily="18" charset="0"/>
              </a:rPr>
              <a:t>automation of optimization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Literature inputs demonstrate 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dirty="0">
                <a:cs typeface="Times New Roman" panose="02020603050405020304" pitchFamily="18" charset="0"/>
              </a:rPr>
              <a:t>engineering tests</a:t>
            </a:r>
          </a:p>
          <a:p>
            <a:r>
              <a:rPr lang="en-US" altLang="en-US" sz="2600" dirty="0">
                <a:cs typeface="Times New Roman" panose="02020603050405020304" pitchFamily="18" charset="0"/>
              </a:rPr>
              <a:t>Further research and development for model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Tuned mass-damping system (TMD) for struts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Nonlinear energy sinks (NESs)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Fatigue damage for time exposure of 3σ vibration </a:t>
            </a:r>
          </a:p>
          <a:p>
            <a:r>
              <a:rPr lang="en-US" altLang="en-US" sz="2600" dirty="0">
                <a:cs typeface="Times New Roman" panose="02020603050405020304" pitchFamily="18" charset="0"/>
              </a:rPr>
              <a:t>Enhancement and applications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Topology optimization of satellite support</a:t>
            </a:r>
          </a:p>
          <a:p>
            <a:pPr lvl="1"/>
            <a:r>
              <a:rPr lang="en-US" altLang="en-US" sz="2200" dirty="0">
                <a:cs typeface="Times New Roman" panose="02020603050405020304" pitchFamily="18" charset="0"/>
              </a:rPr>
              <a:t>3D printed design and vibration / shock testing</a:t>
            </a:r>
          </a:p>
        </p:txBody>
      </p:sp>
      <p:sp>
        <p:nvSpPr>
          <p:cNvPr id="32" name="Rectangle 31">
            <a:hlinkClick r:id="rId5" action="ppaction://hlinksldjump"/>
          </p:cNvPr>
          <p:cNvSpPr/>
          <p:nvPr/>
        </p:nvSpPr>
        <p:spPr>
          <a:xfrm>
            <a:off x="-7259" y="2598056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6" action="ppaction://hlinksldjump"/>
          </p:cNvPr>
          <p:cNvSpPr/>
          <p:nvPr/>
        </p:nvSpPr>
        <p:spPr>
          <a:xfrm>
            <a:off x="-7259" y="3530250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7" action="ppaction://hlinksldjump"/>
          </p:cNvPr>
          <p:cNvSpPr/>
          <p:nvPr/>
        </p:nvSpPr>
        <p:spPr>
          <a:xfrm>
            <a:off x="-7259" y="4462445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8" action="ppaction://hlinksldjump"/>
          </p:cNvPr>
          <p:cNvSpPr/>
          <p:nvPr/>
        </p:nvSpPr>
        <p:spPr>
          <a:xfrm>
            <a:off x="-7259" y="5394639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-7259" y="2848709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-14517" y="378090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Methods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-14518" y="4713098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-14519" y="5645292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Conclusion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-14516" y="1665861"/>
            <a:ext cx="1594953" cy="93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0" y="1916514"/>
            <a:ext cx="15804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767171"/>
                </a:solidFill>
              </a:rPr>
              <a:t>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8527" r="37767" b="17270"/>
          <a:stretch/>
        </p:blipFill>
        <p:spPr>
          <a:xfrm>
            <a:off x="6185853" y="1502753"/>
            <a:ext cx="2142219" cy="172080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6424612" y="1724025"/>
            <a:ext cx="135731" cy="99298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419848" y="1707358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6560343" y="2717005"/>
            <a:ext cx="138113" cy="180976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6698456" y="2895600"/>
            <a:ext cx="135731" cy="59532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836569" y="2959894"/>
            <a:ext cx="1381125" cy="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7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57" y="5515626"/>
            <a:ext cx="2682085" cy="13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382075"/>
            <a:ext cx="9144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altLang="en-US" sz="11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4212506"/>
            <a:ext cx="70104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2310055"/>
            <a:ext cx="7010400" cy="0"/>
          </a:xfrm>
          <a:prstGeom prst="line">
            <a:avLst/>
          </a:prstGeom>
          <a:ln w="76200" cmpd="thickThin">
            <a:solidFill>
              <a:srgbClr val="0C234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4"/>
          <a:stretch/>
        </p:blipFill>
        <p:spPr>
          <a:xfrm>
            <a:off x="477077" y="452357"/>
            <a:ext cx="8189844" cy="1109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2" b="91042" l="3618" r="96711">
                        <a14:foregroundMark x1="61184" y1="22292" x2="61184" y2="22292"/>
                        <a14:foregroundMark x1="50329" y1="27708" x2="50329" y2="27708"/>
                        <a14:foregroundMark x1="41776" y1="31875" x2="41776" y2="31875"/>
                        <a14:foregroundMark x1="35197" y1="37083" x2="35197" y2="37083"/>
                        <a14:foregroundMark x1="30263" y1="40833" x2="30263" y2="40833"/>
                        <a14:foregroundMark x1="26316" y1="43750" x2="26316" y2="43750"/>
                        <a14:foregroundMark x1="23684" y1="46042" x2="23684" y2="46042"/>
                        <a14:foregroundMark x1="22039" y1="49167" x2="22039" y2="49167"/>
                        <a14:foregroundMark x1="35526" y1="37708" x2="35526" y2="37708"/>
                        <a14:foregroundMark x1="44737" y1="31250" x2="44737" y2="31250"/>
                        <a14:foregroundMark x1="58553" y1="23958" x2="58553" y2="23958"/>
                        <a14:foregroundMark x1="19737" y1="50833" x2="19737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0" y="5022574"/>
            <a:ext cx="1055046" cy="166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52" y="5173975"/>
            <a:ext cx="1594069" cy="13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</TotalTime>
  <Words>263</Words>
  <Application>Microsoft Office PowerPoint</Application>
  <PresentationFormat>On-screen Show (4:3)</PresentationFormat>
  <Paragraphs>113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Motivation</vt:lpstr>
      <vt:lpstr>Motivation</vt:lpstr>
      <vt:lpstr>Objectives</vt:lpstr>
      <vt:lpstr>Methods</vt:lpstr>
      <vt:lpstr>Sample Excitation</vt:lpstr>
      <vt:lpstr>PSD Optimization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96</cp:revision>
  <dcterms:created xsi:type="dcterms:W3CDTF">2017-02-17T16:14:43Z</dcterms:created>
  <dcterms:modified xsi:type="dcterms:W3CDTF">2017-04-07T21:30:17Z</dcterms:modified>
</cp:coreProperties>
</file>